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14"/>
  </p:notesMasterIdLst>
  <p:sldIdLst>
    <p:sldId id="256" r:id="rId2"/>
    <p:sldId id="258" r:id="rId3"/>
    <p:sldId id="273" r:id="rId4"/>
    <p:sldId id="274" r:id="rId5"/>
    <p:sldId id="263" r:id="rId6"/>
    <p:sldId id="265" r:id="rId7"/>
    <p:sldId id="266" r:id="rId8"/>
    <p:sldId id="267" r:id="rId9"/>
    <p:sldId id="269" r:id="rId10"/>
    <p:sldId id="272" r:id="rId11"/>
    <p:sldId id="275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128394F5-DE88-43F2-A4CD-A63FA4C3B1B1}">
          <p14:sldIdLst>
            <p14:sldId id="256"/>
            <p14:sldId id="258"/>
            <p14:sldId id="273"/>
            <p14:sldId id="274"/>
            <p14:sldId id="263"/>
            <p14:sldId id="265"/>
            <p14:sldId id="266"/>
            <p14:sldId id="267"/>
            <p14:sldId id="269"/>
            <p14:sldId id="272"/>
            <p14:sldId id="275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E5C2D6-7285-4A26-88BB-A4F999796AFB}" type="datetimeFigureOut">
              <a:rPr lang="pt-PT" smtClean="0"/>
              <a:t>28/05/2018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978288-B69E-4228-88D3-B93FA559D63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49458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3D96D-4DF4-479D-846D-B9F84F1D9D13}" type="datetime1">
              <a:rPr lang="pt-PT" smtClean="0"/>
              <a:t>28/05/2018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5807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3D599-9B1B-45A4-B24D-1DC6F52E4C4D}" type="datetime1">
              <a:rPr lang="pt-PT" smtClean="0"/>
              <a:t>28/05/2018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72497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32981-585A-46E9-B280-2A93BD889BD6}" type="datetime1">
              <a:rPr lang="pt-PT" smtClean="0"/>
              <a:t>28/05/2018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22383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0BEC3-6C11-405E-8A7C-DA5E0E8B4F59}" type="datetime1">
              <a:rPr lang="pt-PT" smtClean="0"/>
              <a:t>28/05/2018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39370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DFE75-F9E9-4F81-9900-2BFC08E546CB}" type="datetime1">
              <a:rPr lang="pt-PT" smtClean="0"/>
              <a:t>28/05/2018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1990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7E963-0FB5-43B1-9D54-75D65EE1FC95}" type="datetime1">
              <a:rPr lang="pt-PT" smtClean="0"/>
              <a:t>28/05/2018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8172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F15E2-EDB1-4747-98F8-0F4DD18B7C48}" type="datetime1">
              <a:rPr lang="pt-PT" smtClean="0"/>
              <a:t>28/05/2018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422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4337C-19A7-41F0-BAEF-2EF7FED28194}" type="datetime1">
              <a:rPr lang="pt-PT" smtClean="0"/>
              <a:t>28/05/2018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196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6D4A6-89C3-4E0D-AE98-7B8CE9B5C578}" type="datetime1">
              <a:rPr lang="pt-PT" smtClean="0"/>
              <a:t>28/05/2018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20518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970EC-F197-41C5-A545-98E8AF764F98}" type="datetime1">
              <a:rPr lang="pt-PT" smtClean="0"/>
              <a:t>28/05/2018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17351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6F2F6B-A7E2-4F65-A8B9-CD6A1044807A}" type="datetime1">
              <a:rPr lang="pt-PT" smtClean="0"/>
              <a:t>28/05/2018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33048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C3510CA-3E5B-4D4B-96DC-6831638B8C9B}" type="datetime1">
              <a:rPr lang="pt-PT" smtClean="0"/>
              <a:t>28/05/2018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BR"/>
              <a:t>Authors: Filipe Pires 85122, João Alegria 85048</a:t>
            </a:r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7AB38-F5BC-4116-B7A3-037205A229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573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976B343-060A-4CB0-95AB-6756025E99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97D5E2-08D7-4EAD-8181-24EBA54E59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313048"/>
            <a:ext cx="9144000" cy="92775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Car Control App</a:t>
            </a:r>
            <a:endParaRPr lang="pt-PT" b="1" dirty="0">
              <a:solidFill>
                <a:srgbClr val="00B0F0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17CE10-B4F0-456C-AB0A-EFD6801FD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051" y="1240805"/>
            <a:ext cx="11555896" cy="4295185"/>
          </a:xfrm>
        </p:spPr>
        <p:txBody>
          <a:bodyPr>
            <a:noAutofit/>
          </a:bodyPr>
          <a:lstStyle/>
          <a:p>
            <a:r>
              <a:rPr lang="pt-PT" sz="2800" dirty="0">
                <a:solidFill>
                  <a:srgbClr val="00B0F0"/>
                </a:solidFill>
              </a:rPr>
              <a:t>Projeto Final</a:t>
            </a:r>
          </a:p>
          <a:p>
            <a:pPr>
              <a:spcBef>
                <a:spcPts val="500"/>
              </a:spcBef>
            </a:pPr>
            <a:endParaRPr lang="pt-PT" sz="2800" dirty="0">
              <a:solidFill>
                <a:srgbClr val="00B0F0"/>
              </a:solidFill>
            </a:endParaRPr>
          </a:p>
          <a:p>
            <a:pPr>
              <a:spcBef>
                <a:spcPts val="500"/>
              </a:spcBef>
            </a:pPr>
            <a:endParaRPr lang="pt-PT" sz="2800" dirty="0">
              <a:solidFill>
                <a:srgbClr val="00B0F0"/>
              </a:solidFill>
            </a:endParaRPr>
          </a:p>
          <a:p>
            <a:pPr>
              <a:spcBef>
                <a:spcPts val="500"/>
              </a:spcBef>
            </a:pPr>
            <a:endParaRPr lang="pt-PT" sz="2800" dirty="0">
              <a:solidFill>
                <a:srgbClr val="00B0F0"/>
              </a:solidFill>
            </a:endParaRPr>
          </a:p>
          <a:p>
            <a:endParaRPr lang="pt-PT" sz="2800" dirty="0">
              <a:solidFill>
                <a:srgbClr val="00B0F0"/>
              </a:solidFill>
            </a:endParaRPr>
          </a:p>
          <a:p>
            <a:pPr algn="l">
              <a:lnSpc>
                <a:spcPct val="50000"/>
              </a:lnSpc>
            </a:pPr>
            <a:r>
              <a:rPr lang="pt-PT" sz="2800" dirty="0">
                <a:solidFill>
                  <a:srgbClr val="00B0F0"/>
                </a:solidFill>
              </a:rPr>
              <a:t>Análise de Requisitos</a:t>
            </a:r>
          </a:p>
          <a:p>
            <a:pPr algn="l">
              <a:lnSpc>
                <a:spcPct val="50000"/>
              </a:lnSpc>
            </a:pPr>
            <a:r>
              <a:rPr lang="pt-PT" sz="2800" dirty="0">
                <a:solidFill>
                  <a:srgbClr val="00B0F0"/>
                </a:solidFill>
              </a:rPr>
              <a:t>Protótipo em Papel</a:t>
            </a:r>
          </a:p>
          <a:p>
            <a:pPr algn="l">
              <a:lnSpc>
                <a:spcPct val="50000"/>
              </a:lnSpc>
            </a:pPr>
            <a:r>
              <a:rPr lang="pt-PT" sz="2800" dirty="0">
                <a:solidFill>
                  <a:srgbClr val="00B0F0"/>
                </a:solidFill>
              </a:rPr>
              <a:t>Versão Inicial</a:t>
            </a:r>
          </a:p>
          <a:p>
            <a:pPr algn="l">
              <a:lnSpc>
                <a:spcPct val="50000"/>
              </a:lnSpc>
            </a:pPr>
            <a:r>
              <a:rPr lang="pt-PT" sz="2800" dirty="0">
                <a:solidFill>
                  <a:srgbClr val="00B0F0"/>
                </a:solidFill>
              </a:rPr>
              <a:t>Teste de Usabilidade</a:t>
            </a:r>
          </a:p>
          <a:p>
            <a:pPr algn="l">
              <a:lnSpc>
                <a:spcPct val="50000"/>
              </a:lnSpc>
            </a:pPr>
            <a:r>
              <a:rPr lang="pt-PT" sz="2800" dirty="0">
                <a:solidFill>
                  <a:srgbClr val="00B0F0"/>
                </a:solidFill>
              </a:rPr>
              <a:t>Versão Final</a:t>
            </a:r>
          </a:p>
          <a:p>
            <a:pPr algn="l">
              <a:lnSpc>
                <a:spcPct val="50000"/>
              </a:lnSpc>
            </a:pPr>
            <a:r>
              <a:rPr lang="pt-PT" sz="2800" dirty="0">
                <a:solidFill>
                  <a:srgbClr val="00B0F0"/>
                </a:solidFill>
              </a:rPr>
              <a:t>Trabalho Futuro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1996D-C49D-44C3-829A-B79083D6E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>
                <a:solidFill>
                  <a:srgbClr val="00B0F0"/>
                </a:solidFill>
              </a:rPr>
              <a:t>1</a:t>
            </a:fld>
            <a:endParaRPr lang="pt-PT" dirty="0">
              <a:solidFill>
                <a:srgbClr val="00B0F0"/>
              </a:solidFill>
            </a:endParaRP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FD35A121-63B0-4E49-84F0-F5A026000C4D}"/>
              </a:ext>
            </a:extLst>
          </p:cNvPr>
          <p:cNvSpPr txBox="1">
            <a:spLocks/>
          </p:cNvSpPr>
          <p:nvPr/>
        </p:nvSpPr>
        <p:spPr>
          <a:xfrm>
            <a:off x="3120682" y="5944515"/>
            <a:ext cx="5950634" cy="412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Wingdings 2" pitchFamily="18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Wingdings 2" pitchFamily="18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Wingdings 2" pitchFamily="18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Wingdings 2" pitchFamily="18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200" dirty="0">
                <a:solidFill>
                  <a:srgbClr val="00B0F0"/>
                </a:solidFill>
              </a:rPr>
              <a:t>LEI, IHC, 28 de Maio</a:t>
            </a:r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05ECFD88-47F5-47CE-B1DE-1A5D909A49B9}"/>
              </a:ext>
            </a:extLst>
          </p:cNvPr>
          <p:cNvSpPr txBox="1">
            <a:spLocks/>
          </p:cNvSpPr>
          <p:nvPr/>
        </p:nvSpPr>
        <p:spPr>
          <a:xfrm>
            <a:off x="4043822" y="63496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rgbClr val="00B0F0"/>
                </a:solidFill>
              </a:rPr>
              <a:t>Autores: Filipe Pires 85122, João Alegria 85048</a:t>
            </a:r>
            <a:endParaRPr lang="pt-PT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568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7A0D3DA-6772-4E79-9DE0-96DB3D536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0C203F-FF45-43BB-84FA-F77B2F6B0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78687"/>
            <a:ext cx="10515600" cy="1325562"/>
          </a:xfrm>
        </p:spPr>
        <p:txBody>
          <a:bodyPr>
            <a:normAutofit/>
          </a:bodyPr>
          <a:lstStyle/>
          <a:p>
            <a:r>
              <a:rPr lang="pt-PT" sz="4000" dirty="0">
                <a:solidFill>
                  <a:srgbClr val="00B0F0"/>
                </a:solidFill>
              </a:rPr>
              <a:t>Teste de Usabilidade</a:t>
            </a:r>
            <a:endParaRPr lang="en-US" sz="4000" dirty="0">
              <a:solidFill>
                <a:srgbClr val="00B0F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AA253-8605-4D0A-ADEC-B5E136830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3673" y="6296750"/>
            <a:ext cx="2743200" cy="365125"/>
          </a:xfrm>
        </p:spPr>
        <p:txBody>
          <a:bodyPr/>
          <a:lstStyle/>
          <a:p>
            <a:fld id="{F9E7AB38-F5BC-4116-B7A3-037205A2292B}" type="slidenum">
              <a:rPr lang="pt-PT" smtClean="0">
                <a:solidFill>
                  <a:srgbClr val="00B0F0"/>
                </a:solidFill>
              </a:rPr>
              <a:t>10</a:t>
            </a:fld>
            <a:endParaRPr lang="pt-PT" dirty="0">
              <a:solidFill>
                <a:srgbClr val="00B0F0"/>
              </a:solidFill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DCC21A5-92E2-4D34-96F8-DF05B3164B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674" y="1575619"/>
            <a:ext cx="8070651" cy="4721131"/>
          </a:xfrm>
          <a:prstGeom prst="rect">
            <a:avLst/>
          </a:prstGeom>
          <a:ln w="76200" cap="sq" cmpd="thickThin">
            <a:solidFill>
              <a:srgbClr val="00B0F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696998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7A0D3DA-6772-4E79-9DE0-96DB3D536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0C203F-FF45-43BB-84FA-F77B2F6B0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78687"/>
            <a:ext cx="10515600" cy="1325562"/>
          </a:xfrm>
        </p:spPr>
        <p:txBody>
          <a:bodyPr>
            <a:normAutofit/>
          </a:bodyPr>
          <a:lstStyle/>
          <a:p>
            <a:r>
              <a:rPr lang="pt-PT" sz="4000" dirty="0">
                <a:solidFill>
                  <a:srgbClr val="00B0F0"/>
                </a:solidFill>
              </a:rPr>
              <a:t>Car </a:t>
            </a:r>
            <a:r>
              <a:rPr lang="pt-PT" sz="4000" dirty="0" err="1">
                <a:solidFill>
                  <a:srgbClr val="00B0F0"/>
                </a:solidFill>
              </a:rPr>
              <a:t>Control</a:t>
            </a:r>
            <a:r>
              <a:rPr lang="pt-PT" sz="4000" dirty="0">
                <a:solidFill>
                  <a:srgbClr val="00B0F0"/>
                </a:solidFill>
              </a:rPr>
              <a:t> App – V2.0</a:t>
            </a:r>
            <a:endParaRPr lang="en-US" sz="4000" dirty="0">
              <a:solidFill>
                <a:srgbClr val="00B0F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AA253-8605-4D0A-ADEC-B5E136830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7527" y="6296750"/>
            <a:ext cx="2743200" cy="365125"/>
          </a:xfrm>
        </p:spPr>
        <p:txBody>
          <a:bodyPr/>
          <a:lstStyle/>
          <a:p>
            <a:fld id="{F9E7AB38-F5BC-4116-B7A3-037205A2292B}" type="slidenum">
              <a:rPr lang="pt-PT" smtClean="0">
                <a:solidFill>
                  <a:srgbClr val="00B0F0"/>
                </a:solidFill>
              </a:rPr>
              <a:t>11</a:t>
            </a:fld>
            <a:endParaRPr lang="pt-PT" dirty="0">
              <a:solidFill>
                <a:srgbClr val="00B0F0"/>
              </a:solidFill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C99AFBE4-C8D8-4134-9C88-85F131DE3A5C}"/>
              </a:ext>
            </a:extLst>
          </p:cNvPr>
          <p:cNvSpPr txBox="1"/>
          <p:nvPr/>
        </p:nvSpPr>
        <p:spPr>
          <a:xfrm>
            <a:off x="845127" y="1659285"/>
            <a:ext cx="54239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2800" dirty="0">
                <a:solidFill>
                  <a:schemeClr val="bg1"/>
                </a:solidFill>
              </a:rPr>
              <a:t>Introdução de componentes novos para uma navegação mais intuitiva e fluida</a:t>
            </a:r>
          </a:p>
          <a:p>
            <a:pPr algn="just"/>
            <a:endParaRPr lang="pt-PT" sz="2800" dirty="0">
              <a:solidFill>
                <a:schemeClr val="bg1"/>
              </a:solidFill>
            </a:endParaRP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Constante feedback ao utilizador das suas ações</a:t>
            </a:r>
          </a:p>
          <a:p>
            <a:pPr algn="just"/>
            <a:endParaRPr lang="pt-PT" sz="2800" dirty="0">
              <a:solidFill>
                <a:schemeClr val="bg1"/>
              </a:solidFill>
            </a:endParaRP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Retoques finais para a consolidação de uma implementação robusta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BDD0F54-81B7-467E-BE96-9FF62C37B6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0"/>
          <a:stretch/>
        </p:blipFill>
        <p:spPr>
          <a:xfrm>
            <a:off x="7204341" y="673725"/>
            <a:ext cx="3221128" cy="5510550"/>
          </a:xfrm>
          <a:prstGeom prst="rect">
            <a:avLst/>
          </a:prstGeom>
          <a:ln w="76200" cap="sq" cmpd="thickThin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87076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7A0D3DA-6772-4E79-9DE0-96DB3D536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0C203F-FF45-43BB-84FA-F77B2F6B0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78687"/>
            <a:ext cx="10515600" cy="1325562"/>
          </a:xfrm>
        </p:spPr>
        <p:txBody>
          <a:bodyPr>
            <a:normAutofit/>
          </a:bodyPr>
          <a:lstStyle/>
          <a:p>
            <a:r>
              <a:rPr lang="pt-PT" sz="4000" dirty="0">
                <a:solidFill>
                  <a:srgbClr val="00B0F0"/>
                </a:solidFill>
              </a:rPr>
              <a:t>Trabalho Futuro e Conclusões</a:t>
            </a:r>
            <a:endParaRPr lang="en-US" sz="4000" dirty="0">
              <a:solidFill>
                <a:srgbClr val="00B0F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AA253-8605-4D0A-ADEC-B5E136830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>
                <a:solidFill>
                  <a:srgbClr val="00B0F0"/>
                </a:solidFill>
              </a:rPr>
              <a:t>12</a:t>
            </a:fld>
            <a:endParaRPr lang="pt-PT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4A8D6D-D32C-4311-94F4-2CCA69BAC53C}"/>
              </a:ext>
            </a:extLst>
          </p:cNvPr>
          <p:cNvSpPr txBox="1"/>
          <p:nvPr/>
        </p:nvSpPr>
        <p:spPr>
          <a:xfrm>
            <a:off x="845127" y="1659285"/>
            <a:ext cx="1050174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2800" dirty="0">
                <a:solidFill>
                  <a:schemeClr val="bg1"/>
                </a:solidFill>
              </a:rPr>
              <a:t>Associar a aplicação a uma empresa de automóveis elétricos, tendo em consideração aspetos como:</a:t>
            </a:r>
          </a:p>
          <a:p>
            <a:pPr algn="just"/>
            <a:endParaRPr lang="pt-PT" sz="2800" dirty="0">
              <a:solidFill>
                <a:schemeClr val="bg1"/>
              </a:solidFill>
            </a:endParaRP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melhoria da funcionalidade de receber notificações sempre que ocorra uma situação de risco na viatura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permissão do acesso à localização do carro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criação de uma base de dados para os utilizadores da aplicação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garantia de segurança na utilização da aplicação</a:t>
            </a:r>
          </a:p>
        </p:txBody>
      </p:sp>
    </p:spTree>
    <p:extLst>
      <p:ext uri="{BB962C8B-B14F-4D97-AF65-F5344CB8AC3E}">
        <p14:creationId xmlns:p14="http://schemas.microsoft.com/office/powerpoint/2010/main" val="2482642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0B6D4489-3379-4932-AA09-B022DE0A9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560840-6749-4E90-BA79-44772F515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>
                <a:solidFill>
                  <a:srgbClr val="00B0F0"/>
                </a:solidFill>
              </a:rPr>
              <a:t>Introdução</a:t>
            </a:r>
            <a:endParaRPr lang="en-US" sz="4000" dirty="0">
              <a:solidFill>
                <a:srgbClr val="00B0F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6E0D67-0FC1-401D-B2E7-8D4078CB6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>
                <a:solidFill>
                  <a:srgbClr val="00B0F0"/>
                </a:solidFill>
              </a:rPr>
              <a:t>2</a:t>
            </a:fld>
            <a:endParaRPr lang="pt-PT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EAEE7F-AB76-4E7F-BA90-B9D77B23760B}"/>
              </a:ext>
            </a:extLst>
          </p:cNvPr>
          <p:cNvSpPr txBox="1"/>
          <p:nvPr/>
        </p:nvSpPr>
        <p:spPr>
          <a:xfrm>
            <a:off x="845127" y="1823233"/>
            <a:ext cx="584722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2800" dirty="0">
                <a:solidFill>
                  <a:schemeClr val="bg1"/>
                </a:solidFill>
              </a:rPr>
              <a:t>Persona Joaquim: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economista, casado, com 2 filhos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trabalhador, muito ocupado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compra recente de uma viatura nova elétrica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procura aumentar o seu conforto através de uma aplicação mobile que o permita interagir com o seu novo carro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quer que a aplicação seja intuitiva, básica e rápida de usar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74352C7-7660-4A7F-9D37-3C090EA346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193" y="1191055"/>
            <a:ext cx="3861680" cy="4475890"/>
          </a:xfrm>
          <a:prstGeom prst="rect">
            <a:avLst/>
          </a:prstGeom>
          <a:ln w="76200" cap="sq" cmpd="thickThin">
            <a:solidFill>
              <a:schemeClr val="accent1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325862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0B6D4489-3379-4932-AA09-B022DE0A9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6E0D67-0FC1-401D-B2E7-8D4078CB6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>
                <a:solidFill>
                  <a:srgbClr val="00B0F0"/>
                </a:solidFill>
              </a:rPr>
              <a:t>3</a:t>
            </a:fld>
            <a:endParaRPr lang="pt-PT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EAEE7F-AB76-4E7F-BA90-B9D77B23760B}"/>
              </a:ext>
            </a:extLst>
          </p:cNvPr>
          <p:cNvSpPr txBox="1"/>
          <p:nvPr/>
        </p:nvSpPr>
        <p:spPr>
          <a:xfrm>
            <a:off x="5693559" y="1659285"/>
            <a:ext cx="616461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2800" dirty="0">
                <a:solidFill>
                  <a:schemeClr val="bg1"/>
                </a:solidFill>
              </a:rPr>
              <a:t>Funcionalidades que o Joaquim procura numa aplicação de controlo da sua viatura: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definir a temperatura do carro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localizar a sua viatura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verificar a informação vital do seu carro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ser notificado em caso de quebra de segurança na sua viatura</a:t>
            </a:r>
          </a:p>
        </p:txBody>
      </p:sp>
    </p:spTree>
    <p:extLst>
      <p:ext uri="{BB962C8B-B14F-4D97-AF65-F5344CB8AC3E}">
        <p14:creationId xmlns:p14="http://schemas.microsoft.com/office/powerpoint/2010/main" val="3980703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7A0D3DA-6772-4E79-9DE0-96DB3D536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0C203F-FF45-43BB-84FA-F77B2F6B0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78687"/>
            <a:ext cx="10515600" cy="1325562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rgbClr val="00B0F0"/>
                </a:solidFill>
              </a:rPr>
              <a:t>Protótipo</a:t>
            </a:r>
            <a:r>
              <a:rPr lang="en-US" sz="4000" dirty="0">
                <a:solidFill>
                  <a:srgbClr val="00B0F0"/>
                </a:solidFill>
              </a:rPr>
              <a:t> </a:t>
            </a:r>
            <a:r>
              <a:rPr lang="en-US" sz="4000" dirty="0" err="1">
                <a:solidFill>
                  <a:srgbClr val="00B0F0"/>
                </a:solidFill>
              </a:rPr>
              <a:t>em</a:t>
            </a:r>
            <a:r>
              <a:rPr lang="en-US" sz="4000" dirty="0">
                <a:solidFill>
                  <a:srgbClr val="00B0F0"/>
                </a:solidFill>
              </a:rPr>
              <a:t> </a:t>
            </a:r>
            <a:r>
              <a:rPr lang="en-US" sz="4000" dirty="0" err="1">
                <a:solidFill>
                  <a:srgbClr val="00B0F0"/>
                </a:solidFill>
              </a:rPr>
              <a:t>Papel</a:t>
            </a:r>
            <a:endParaRPr lang="en-US" sz="4000" dirty="0">
              <a:solidFill>
                <a:srgbClr val="00B0F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AA253-8605-4D0A-ADEC-B5E136830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7527" y="6296750"/>
            <a:ext cx="2743200" cy="365125"/>
          </a:xfrm>
        </p:spPr>
        <p:txBody>
          <a:bodyPr/>
          <a:lstStyle/>
          <a:p>
            <a:fld id="{F9E7AB38-F5BC-4116-B7A3-037205A2292B}" type="slidenum">
              <a:rPr lang="pt-PT" smtClean="0">
                <a:solidFill>
                  <a:srgbClr val="00B0F0"/>
                </a:solidFill>
              </a:rPr>
              <a:t>4</a:t>
            </a:fld>
            <a:endParaRPr lang="pt-PT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0B8E58-D3D8-4090-B842-FAAEB32072D3}"/>
              </a:ext>
            </a:extLst>
          </p:cNvPr>
          <p:cNvSpPr txBox="1"/>
          <p:nvPr/>
        </p:nvSpPr>
        <p:spPr>
          <a:xfrm>
            <a:off x="845127" y="1659285"/>
            <a:ext cx="1050174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2800" dirty="0">
                <a:solidFill>
                  <a:schemeClr val="bg1"/>
                </a:solidFill>
              </a:rPr>
              <a:t>Com base na persona criada, nos cenários de utilização da mesma e nos requisitos recolhidos através dela, criámos um protótipo de baixa fidelidade</a:t>
            </a:r>
          </a:p>
          <a:p>
            <a:pPr algn="just"/>
            <a:endParaRPr lang="pt-PT" sz="2800" dirty="0">
              <a:solidFill>
                <a:schemeClr val="bg1"/>
              </a:solidFill>
            </a:endParaRP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O objetivo de desenvolver este protótipo foi de permitir que fosse feita uma análise mais minuciosa das questões funcionais relativas à aplicação</a:t>
            </a:r>
          </a:p>
          <a:p>
            <a:pPr algn="just"/>
            <a:endParaRPr lang="pt-PT" sz="2800" dirty="0">
              <a:solidFill>
                <a:schemeClr val="bg1"/>
              </a:solidFill>
            </a:endParaRP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Sendo feito em papel, permitiu que rapidamente fossem feitas alterações à estrutura da aplicação</a:t>
            </a:r>
          </a:p>
        </p:txBody>
      </p:sp>
    </p:spTree>
    <p:extLst>
      <p:ext uri="{BB962C8B-B14F-4D97-AF65-F5344CB8AC3E}">
        <p14:creationId xmlns:p14="http://schemas.microsoft.com/office/powerpoint/2010/main" val="3397028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846ACF-E89A-4D74-8257-A0BB8C09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6" y="365760"/>
            <a:ext cx="10869795" cy="1325562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rgbClr val="00B0F0"/>
                </a:solidFill>
              </a:rPr>
              <a:t>Protótipo</a:t>
            </a:r>
            <a:r>
              <a:rPr lang="en-US" sz="4000" dirty="0">
                <a:solidFill>
                  <a:srgbClr val="00B0F0"/>
                </a:solidFill>
              </a:rPr>
              <a:t> </a:t>
            </a:r>
            <a:r>
              <a:rPr lang="en-US" sz="4000" dirty="0" err="1">
                <a:solidFill>
                  <a:srgbClr val="00B0F0"/>
                </a:solidFill>
              </a:rPr>
              <a:t>em</a:t>
            </a:r>
            <a:r>
              <a:rPr lang="en-US" sz="4000" dirty="0">
                <a:solidFill>
                  <a:srgbClr val="00B0F0"/>
                </a:solidFill>
              </a:rPr>
              <a:t> </a:t>
            </a:r>
            <a:r>
              <a:rPr lang="en-US" sz="4000" dirty="0" err="1">
                <a:solidFill>
                  <a:srgbClr val="00B0F0"/>
                </a:solidFill>
              </a:rPr>
              <a:t>Papel</a:t>
            </a:r>
            <a:endParaRPr lang="pt-PT" sz="4000" dirty="0">
              <a:solidFill>
                <a:srgbClr val="00B0F0"/>
              </a:solidFill>
            </a:endParaRP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FCEDE9FD-1F26-4057-B0E7-86802F0FC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5</a:t>
            </a:fld>
            <a:endParaRPr lang="pt-PT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1B5DE82-6509-4A2C-AF05-A8526A46D9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9659" y="2318022"/>
            <a:ext cx="4743795" cy="333285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7878996-E13C-4BA2-AEE1-F8A9DFB73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21376" y="2315295"/>
            <a:ext cx="4749248" cy="333286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93A845FF-5345-41DE-B149-36B99C5895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05820" y="2315296"/>
            <a:ext cx="4749247" cy="333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549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846ACF-E89A-4D74-8257-A0BB8C09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936056" cy="1325562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rgbClr val="00B0F0"/>
                </a:solidFill>
              </a:rPr>
              <a:t>Protótipo</a:t>
            </a:r>
            <a:r>
              <a:rPr lang="en-US" sz="4000" dirty="0">
                <a:solidFill>
                  <a:srgbClr val="00B0F0"/>
                </a:solidFill>
              </a:rPr>
              <a:t> </a:t>
            </a:r>
            <a:r>
              <a:rPr lang="en-US" sz="4000" dirty="0" err="1">
                <a:solidFill>
                  <a:srgbClr val="00B0F0"/>
                </a:solidFill>
              </a:rPr>
              <a:t>em</a:t>
            </a:r>
            <a:r>
              <a:rPr lang="en-US" sz="4000" dirty="0">
                <a:solidFill>
                  <a:srgbClr val="00B0F0"/>
                </a:solidFill>
              </a:rPr>
              <a:t> </a:t>
            </a:r>
            <a:r>
              <a:rPr lang="en-US" sz="4000" dirty="0" err="1">
                <a:solidFill>
                  <a:srgbClr val="00B0F0"/>
                </a:solidFill>
              </a:rPr>
              <a:t>Papel</a:t>
            </a:r>
            <a:endParaRPr lang="pt-PT" sz="4000" dirty="0">
              <a:solidFill>
                <a:srgbClr val="00B0F0"/>
              </a:solidFill>
            </a:endParaRP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FCEDE9FD-1F26-4057-B0E7-86802F0FC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6</a:t>
            </a:fld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2AC1EC1-3D12-4EB8-BC0A-DAA243C7FA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1879" y="2307938"/>
            <a:ext cx="4741659" cy="335516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D3083A0-6B2B-4857-B8D9-5658568D0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36323" y="2319088"/>
            <a:ext cx="4741657" cy="3332859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B43743C4-D4A7-4684-A1FF-4909A4B722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09614" y="2319088"/>
            <a:ext cx="4741657" cy="3332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52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846ACF-E89A-4D74-8257-A0BB8C09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962560" cy="1325562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rgbClr val="00B0F0"/>
                </a:solidFill>
              </a:rPr>
              <a:t>Protótipo</a:t>
            </a:r>
            <a:r>
              <a:rPr lang="en-US" sz="4000" dirty="0">
                <a:solidFill>
                  <a:srgbClr val="00B0F0"/>
                </a:solidFill>
              </a:rPr>
              <a:t> </a:t>
            </a:r>
            <a:r>
              <a:rPr lang="en-US" sz="4000" dirty="0" err="1">
                <a:solidFill>
                  <a:srgbClr val="00B0F0"/>
                </a:solidFill>
              </a:rPr>
              <a:t>em</a:t>
            </a:r>
            <a:r>
              <a:rPr lang="en-US" sz="4000" dirty="0">
                <a:solidFill>
                  <a:srgbClr val="00B0F0"/>
                </a:solidFill>
              </a:rPr>
              <a:t> </a:t>
            </a:r>
            <a:r>
              <a:rPr lang="en-US" sz="4000" dirty="0" err="1">
                <a:solidFill>
                  <a:srgbClr val="00B0F0"/>
                </a:solidFill>
              </a:rPr>
              <a:t>Papel</a:t>
            </a:r>
            <a:endParaRPr lang="pt-PT" sz="4000" dirty="0">
              <a:solidFill>
                <a:srgbClr val="00B0F0"/>
              </a:solidFill>
            </a:endParaRP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FCEDE9FD-1F26-4057-B0E7-86802F0FC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7AB38-F5BC-4116-B7A3-037205A2292B}" type="slidenum">
              <a:rPr lang="pt-PT" smtClean="0"/>
              <a:t>7</a:t>
            </a:fld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1617510-6247-4541-885F-5B7B8650E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09304" y="2322113"/>
            <a:ext cx="4741662" cy="332681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FF1ED16-1832-4244-865A-744FF93025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5211" y="2307938"/>
            <a:ext cx="4741661" cy="335516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B3D0A388-37D0-4E08-94DF-5EA2324B4A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25169" y="2307938"/>
            <a:ext cx="4741661" cy="335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29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7A0D3DA-6772-4E79-9DE0-96DB3D536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0C203F-FF45-43BB-84FA-F77B2F6B0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78687"/>
            <a:ext cx="10515600" cy="1325562"/>
          </a:xfrm>
        </p:spPr>
        <p:txBody>
          <a:bodyPr>
            <a:normAutofit/>
          </a:bodyPr>
          <a:lstStyle/>
          <a:p>
            <a:r>
              <a:rPr lang="pt-PT" sz="4000" dirty="0">
                <a:solidFill>
                  <a:srgbClr val="00B0F0"/>
                </a:solidFill>
              </a:rPr>
              <a:t>Car </a:t>
            </a:r>
            <a:r>
              <a:rPr lang="pt-PT" sz="4000" dirty="0" err="1">
                <a:solidFill>
                  <a:srgbClr val="00B0F0"/>
                </a:solidFill>
              </a:rPr>
              <a:t>Control</a:t>
            </a:r>
            <a:r>
              <a:rPr lang="pt-PT" sz="4000" dirty="0">
                <a:solidFill>
                  <a:srgbClr val="00B0F0"/>
                </a:solidFill>
              </a:rPr>
              <a:t> App – V1.0</a:t>
            </a:r>
            <a:endParaRPr lang="en-US" sz="4000" dirty="0">
              <a:solidFill>
                <a:srgbClr val="00B0F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AA253-8605-4D0A-ADEC-B5E136830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7527" y="6296750"/>
            <a:ext cx="2743200" cy="365125"/>
          </a:xfrm>
        </p:spPr>
        <p:txBody>
          <a:bodyPr/>
          <a:lstStyle/>
          <a:p>
            <a:fld id="{F9E7AB38-F5BC-4116-B7A3-037205A2292B}" type="slidenum">
              <a:rPr lang="pt-PT" smtClean="0">
                <a:solidFill>
                  <a:srgbClr val="00B0F0"/>
                </a:solidFill>
              </a:rPr>
              <a:t>8</a:t>
            </a:fld>
            <a:endParaRPr lang="pt-PT" dirty="0">
              <a:solidFill>
                <a:srgbClr val="00B0F0"/>
              </a:solidFill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DF479F2-F236-439D-A767-96EBFD8089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927" y="484960"/>
            <a:ext cx="3026473" cy="588808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1075A81-FFA3-4393-8FBC-AA926934D2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872" y="484960"/>
            <a:ext cx="3026473" cy="5888080"/>
          </a:xfrm>
          <a:prstGeom prst="rect">
            <a:avLst/>
          </a:prstGeom>
        </p:spPr>
      </p:pic>
      <p:sp>
        <p:nvSpPr>
          <p:cNvPr id="11" name="TextBox 7">
            <a:extLst>
              <a:ext uri="{FF2B5EF4-FFF2-40B4-BE49-F238E27FC236}">
                <a16:creationId xmlns:a16="http://schemas.microsoft.com/office/drawing/2014/main" id="{C99AFBE4-C8D8-4134-9C88-85F131DE3A5C}"/>
              </a:ext>
            </a:extLst>
          </p:cNvPr>
          <p:cNvSpPr txBox="1"/>
          <p:nvPr/>
        </p:nvSpPr>
        <p:spPr>
          <a:xfrm>
            <a:off x="845127" y="1659285"/>
            <a:ext cx="542395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2800" dirty="0">
                <a:solidFill>
                  <a:schemeClr val="bg1"/>
                </a:solidFill>
              </a:rPr>
              <a:t>Utilização da ferramenta Android </a:t>
            </a:r>
            <a:r>
              <a:rPr lang="pt-PT" sz="2800" dirty="0" err="1">
                <a:solidFill>
                  <a:schemeClr val="bg1"/>
                </a:solidFill>
              </a:rPr>
              <a:t>Studio</a:t>
            </a:r>
            <a:r>
              <a:rPr lang="pt-PT" sz="2800" dirty="0">
                <a:solidFill>
                  <a:schemeClr val="bg1"/>
                </a:solidFill>
              </a:rPr>
              <a:t>, visto se tratar de uma aplicação mobile</a:t>
            </a:r>
          </a:p>
          <a:p>
            <a:pPr algn="just"/>
            <a:endParaRPr lang="pt-PT" sz="2800" dirty="0">
              <a:solidFill>
                <a:schemeClr val="bg1"/>
              </a:solidFill>
            </a:endParaRP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Implementação quase direta do protótipo em papel após alterações necessárias</a:t>
            </a:r>
          </a:p>
          <a:p>
            <a:pPr algn="just"/>
            <a:endParaRPr lang="pt-PT" sz="2800" dirty="0">
              <a:solidFill>
                <a:schemeClr val="bg1"/>
              </a:solidFill>
            </a:endParaRP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Procura por estabelecer um design moderno e apelativo, sem comprometer a sua funcionalidade</a:t>
            </a:r>
          </a:p>
        </p:txBody>
      </p:sp>
    </p:spTree>
    <p:extLst>
      <p:ext uri="{BB962C8B-B14F-4D97-AF65-F5344CB8AC3E}">
        <p14:creationId xmlns:p14="http://schemas.microsoft.com/office/powerpoint/2010/main" val="3168438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7A0D3DA-6772-4E79-9DE0-96DB3D536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0C203F-FF45-43BB-84FA-F77B2F6B0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78687"/>
            <a:ext cx="10515600" cy="1325562"/>
          </a:xfrm>
        </p:spPr>
        <p:txBody>
          <a:bodyPr>
            <a:normAutofit/>
          </a:bodyPr>
          <a:lstStyle/>
          <a:p>
            <a:r>
              <a:rPr lang="pt-PT" sz="4000" dirty="0">
                <a:solidFill>
                  <a:srgbClr val="00B0F0"/>
                </a:solidFill>
              </a:rPr>
              <a:t>Teste de Usabilidade</a:t>
            </a:r>
            <a:endParaRPr lang="en-US" sz="4000" dirty="0">
              <a:solidFill>
                <a:srgbClr val="00B0F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AA253-8605-4D0A-ADEC-B5E136830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7527" y="6296750"/>
            <a:ext cx="2743200" cy="365125"/>
          </a:xfrm>
        </p:spPr>
        <p:txBody>
          <a:bodyPr/>
          <a:lstStyle/>
          <a:p>
            <a:fld id="{F9E7AB38-F5BC-4116-B7A3-037205A2292B}" type="slidenum">
              <a:rPr lang="pt-PT" smtClean="0">
                <a:solidFill>
                  <a:srgbClr val="00B0F0"/>
                </a:solidFill>
              </a:rPr>
              <a:t>9</a:t>
            </a:fld>
            <a:endParaRPr lang="pt-PT" dirty="0">
              <a:solidFill>
                <a:srgbClr val="00B0F0"/>
              </a:solidFill>
            </a:endParaRPr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9C44FB82-D0F7-4EA8-BED9-B4E3EA7CB5ED}"/>
              </a:ext>
            </a:extLst>
          </p:cNvPr>
          <p:cNvSpPr txBox="1"/>
          <p:nvPr/>
        </p:nvSpPr>
        <p:spPr>
          <a:xfrm>
            <a:off x="845126" y="1659285"/>
            <a:ext cx="105155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2800" dirty="0">
                <a:solidFill>
                  <a:schemeClr val="bg1"/>
                </a:solidFill>
              </a:rPr>
              <a:t>Resultados do teste de usabilidade: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aplicação satisfatória no geral, contendo no entanto algumas inconsistências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visualmente muito consistente e apelativa</a:t>
            </a:r>
          </a:p>
          <a:p>
            <a:pPr algn="just"/>
            <a:endParaRPr lang="pt-PT" sz="2800" dirty="0">
              <a:solidFill>
                <a:schemeClr val="bg1"/>
              </a:solidFill>
            </a:endParaRP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Problemas a resolver: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tornar a navegação pela aplicação mais direta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aumentar o destaque de componentes mais importantes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aumentar o feedback na execução de ações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melhorar a qualidade da informação disponibilizada</a:t>
            </a:r>
          </a:p>
          <a:p>
            <a:pPr algn="just"/>
            <a:r>
              <a:rPr lang="pt-PT" sz="2800" dirty="0">
                <a:solidFill>
                  <a:schemeClr val="bg1"/>
                </a:solidFill>
              </a:rPr>
              <a:t> - corrigir a utilização de certos termos técnicos</a:t>
            </a:r>
          </a:p>
        </p:txBody>
      </p:sp>
    </p:spTree>
    <p:extLst>
      <p:ext uri="{BB962C8B-B14F-4D97-AF65-F5344CB8AC3E}">
        <p14:creationId xmlns:p14="http://schemas.microsoft.com/office/powerpoint/2010/main" val="439892241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TM02892315[[fn=Haste]]</Template>
  <TotalTime>4793</TotalTime>
  <Words>454</Words>
  <Application>Microsoft Office PowerPoint</Application>
  <PresentationFormat>Ecrã Panorâmico</PresentationFormat>
  <Paragraphs>78</Paragraphs>
  <Slides>12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Wingdings 2</vt:lpstr>
      <vt:lpstr>HDOfficeLightV0</vt:lpstr>
      <vt:lpstr>Car Control App</vt:lpstr>
      <vt:lpstr>Introdução</vt:lpstr>
      <vt:lpstr>Apresentação do PowerPoint</vt:lpstr>
      <vt:lpstr>Protótipo em Papel</vt:lpstr>
      <vt:lpstr>Protótipo em Papel</vt:lpstr>
      <vt:lpstr>Protótipo em Papel</vt:lpstr>
      <vt:lpstr>Protótipo em Papel</vt:lpstr>
      <vt:lpstr>Car Control App – V1.0</vt:lpstr>
      <vt:lpstr>Teste de Usabilidade</vt:lpstr>
      <vt:lpstr>Teste de Usabilidade</vt:lpstr>
      <vt:lpstr>Car Control App – V2.0</vt:lpstr>
      <vt:lpstr>Trabalho Futuro e Conclusões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Filipe Pires</dc:creator>
  <cp:lastModifiedBy>Filipe Pires</cp:lastModifiedBy>
  <cp:revision>59</cp:revision>
  <dcterms:created xsi:type="dcterms:W3CDTF">2018-02-24T14:35:02Z</dcterms:created>
  <dcterms:modified xsi:type="dcterms:W3CDTF">2018-05-28T14:07:51Z</dcterms:modified>
</cp:coreProperties>
</file>

<file path=docProps/thumbnail.jpeg>
</file>